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513" y="3700874"/>
            <a:ext cx="6335487" cy="216982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«ПСИХОТЕХНОЛОГИИ УПРАВЛЕНИЯ ЭМОЦИОНАЛЬНЫМИ СОСТОЯНИЯМИ» </a:t>
            </a:r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правовой психологии, судебной экспертизы и педагогики</a:t>
            </a:r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Цель 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610998"/>
            <a:ext cx="7886700" cy="4036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формирование у студентов знаний о психическом здоровье, техниках управления эмоциональными состояниями, а также практических навыков </a:t>
            </a:r>
            <a:r>
              <a:rPr lang="ru-RU" dirty="0" err="1"/>
              <a:t>саморегуляции</a:t>
            </a:r>
            <a:r>
              <a:rPr lang="ru-RU" dirty="0"/>
              <a:t> и управления эмоциями других в процессе выполнения профессиональной деятельности.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923" y="4638101"/>
            <a:ext cx="2778867" cy="18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826002"/>
            <a:ext cx="7886700" cy="931897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379" y="2069512"/>
            <a:ext cx="8119411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 •	формирование у будущего специалиста знаний об основных психологических феноменах и закономерностях психического здоровья;</a:t>
            </a:r>
          </a:p>
          <a:p>
            <a:pPr marL="0" indent="0" algn="just">
              <a:buNone/>
            </a:pPr>
            <a:r>
              <a:rPr lang="ru-RU" dirty="0"/>
              <a:t>•	овладение техниками саморазвития эмоционального интеллекта и управления эмоциями других в процессе профессиональной деятельности и общения;</a:t>
            </a:r>
          </a:p>
          <a:p>
            <a:pPr marL="0" indent="0" algn="just">
              <a:buNone/>
            </a:pPr>
            <a:r>
              <a:rPr lang="ru-RU" dirty="0"/>
              <a:t>•	овладение методами и техниками психической регуляции для оптимизации собственной профессиональной деятельности и построения эффективного взаимодействия с коллегами.</a:t>
            </a:r>
          </a:p>
          <a:p>
            <a:pPr algn="just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26" y="159335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53489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Для 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379" y="2036828"/>
            <a:ext cx="8119411" cy="4610398"/>
          </a:xfrm>
        </p:spPr>
        <p:txBody>
          <a:bodyPr/>
          <a:lstStyle/>
          <a:p>
            <a:pPr algn="just"/>
            <a:r>
              <a:rPr lang="ru-RU" dirty="0"/>
              <a:t>обучающиеся направления подготовки 40.03.01 Юриспруденция:</a:t>
            </a:r>
          </a:p>
          <a:p>
            <a:pPr algn="just">
              <a:buFont typeface="Symbol" panose="05050102010706020507" pitchFamily="18" charset="2"/>
              <a:buChar char=""/>
            </a:pPr>
            <a:r>
              <a:rPr lang="ru-RU" dirty="0"/>
              <a:t> гражданско-правовой профиль;</a:t>
            </a:r>
          </a:p>
          <a:p>
            <a:pPr algn="just"/>
            <a:r>
              <a:rPr lang="ru-RU" dirty="0"/>
              <a:t>обучающиеся специальности 40.05.03 Судебная экспертиза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обучающиеся специальности 38.05.01 Экономическая безопасность;</a:t>
            </a:r>
          </a:p>
          <a:p>
            <a:pPr algn="just"/>
            <a:r>
              <a:rPr lang="ru-RU" dirty="0"/>
              <a:t>обучающиеся специальности 40.05.04 Судебная и прокурорская деятельность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88704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изучается в ходе освоения дисциплины?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Психофизическая </a:t>
            </a:r>
            <a:r>
              <a:rPr lang="ru-RU" dirty="0" err="1"/>
              <a:t>саморегуляция</a:t>
            </a:r>
            <a:endParaRPr lang="ru-RU" dirty="0"/>
          </a:p>
          <a:p>
            <a:r>
              <a:rPr lang="ru-RU" dirty="0"/>
              <a:t>Структура эмоциональной сферы человека</a:t>
            </a:r>
          </a:p>
          <a:p>
            <a:r>
              <a:rPr lang="ru-RU" dirty="0"/>
              <a:t>Диагностика эмоциональной сферы личности</a:t>
            </a:r>
          </a:p>
          <a:p>
            <a:r>
              <a:rPr lang="ru-RU" dirty="0"/>
              <a:t>Эмоциональный интеллект</a:t>
            </a:r>
          </a:p>
          <a:p>
            <a:r>
              <a:rPr lang="ru-RU" dirty="0"/>
              <a:t>Психотехники управления эмоциональными состояниями</a:t>
            </a:r>
          </a:p>
          <a:p>
            <a:r>
              <a:rPr lang="ru-RU" dirty="0"/>
              <a:t>Психическое здоровье 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88704"/>
            <a:ext cx="952381" cy="66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06" y="4798376"/>
            <a:ext cx="3467160" cy="17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r>
              <a:rPr lang="ru-RU" dirty="0"/>
              <a:t>Тематический план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379" y="2159306"/>
            <a:ext cx="8119411" cy="4487920"/>
          </a:xfrm>
        </p:spPr>
        <p:txBody>
          <a:bodyPr>
            <a:normAutofit lnSpcReduction="10000"/>
          </a:bodyPr>
          <a:lstStyle/>
          <a:p>
            <a:pPr marL="0" indent="452438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Тема 1. </a:t>
            </a:r>
            <a:r>
              <a:rPr lang="ru-RU" sz="2200" dirty="0" err="1"/>
              <a:t>Психотехнология</a:t>
            </a:r>
            <a:r>
              <a:rPr lang="ru-RU" sz="2200" dirty="0"/>
              <a:t> как наука о практическом использовании психотехник управления состояниями личности.</a:t>
            </a:r>
          </a:p>
          <a:p>
            <a:pPr marL="0" indent="452438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Тема 2.   Эмоции и чувства. Основные понятия, особенности и различия.	</a:t>
            </a:r>
          </a:p>
          <a:p>
            <a:pPr marL="0" indent="452438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Тема 3.  Эмоциональный интеллект: определения, модели и диагностика.	</a:t>
            </a:r>
          </a:p>
          <a:p>
            <a:pPr marL="0" indent="452438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Тема 4.   Техники саморазвития эмоционального интеллекта и управления эмоциями других в процессе профессиональной деятельности и общения.	</a:t>
            </a:r>
          </a:p>
          <a:p>
            <a:pPr marL="0" indent="452438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Тема 5.   </a:t>
            </a:r>
            <a:r>
              <a:rPr lang="ru-RU" sz="2200" dirty="0" err="1"/>
              <a:t>Саморегуляция</a:t>
            </a:r>
            <a:r>
              <a:rPr lang="ru-RU" sz="2200" dirty="0"/>
              <a:t> и психическое здоровье человека.</a:t>
            </a:r>
          </a:p>
          <a:p>
            <a:pPr marL="0" indent="452438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Тема 6. Техники психофизического управления психоэмоциональными нарушениями деятельности.</a:t>
            </a:r>
          </a:p>
          <a:p>
            <a:pPr algn="just"/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Теоретические опросы</a:t>
            </a:r>
          </a:p>
          <a:p>
            <a:r>
              <a:rPr lang="ru-RU" dirty="0"/>
              <a:t>Круглые столы </a:t>
            </a:r>
          </a:p>
          <a:p>
            <a:r>
              <a:rPr lang="ru-RU" dirty="0"/>
              <a:t>Практические задачи и упражнения</a:t>
            </a:r>
          </a:p>
          <a:p>
            <a:r>
              <a:rPr lang="ru-RU" dirty="0"/>
              <a:t>Деловые игры</a:t>
            </a:r>
          </a:p>
          <a:p>
            <a:r>
              <a:rPr lang="ru-RU" dirty="0"/>
              <a:t>Психологическое тестирование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70" y="5048250"/>
            <a:ext cx="1980120" cy="1483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162996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27" y="2151594"/>
            <a:ext cx="8378516" cy="4495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pPr algn="just">
              <a:tabLst>
                <a:tab pos="628650" algn="l"/>
              </a:tabLst>
            </a:pPr>
            <a:r>
              <a:rPr lang="ru-RU" dirty="0"/>
              <a:t> Психология профессионального  общения и взаимодействия</a:t>
            </a:r>
          </a:p>
          <a:p>
            <a:pPr algn="just">
              <a:tabLst>
                <a:tab pos="628650" algn="l"/>
              </a:tabLst>
            </a:pPr>
            <a:r>
              <a:rPr lang="ru-RU" dirty="0"/>
              <a:t>Психология уголовного и гражданского судопроизводства</a:t>
            </a:r>
          </a:p>
          <a:p>
            <a:pPr algn="just">
              <a:tabLst>
                <a:tab pos="628650" algn="l"/>
              </a:tabLst>
            </a:pPr>
            <a:r>
              <a:rPr lang="ru-RU" dirty="0"/>
              <a:t>Психолого-правовые основы эффективного управления персоналом</a:t>
            </a:r>
          </a:p>
          <a:p>
            <a:pPr algn="just">
              <a:tabLst>
                <a:tab pos="628650" algn="l"/>
              </a:tabLst>
            </a:pPr>
            <a:r>
              <a:rPr lang="ru-RU" dirty="0" err="1"/>
              <a:t>Профайлинг</a:t>
            </a:r>
            <a:r>
              <a:rPr lang="ru-RU" dirty="0"/>
              <a:t> в судебной деятельности</a:t>
            </a:r>
          </a:p>
          <a:p>
            <a:pPr algn="just">
              <a:tabLst>
                <a:tab pos="628650" algn="l"/>
              </a:tabLst>
            </a:pPr>
            <a:r>
              <a:rPr lang="ru-RU" dirty="0"/>
              <a:t>Психотехники разоблачения лжи</a:t>
            </a:r>
          </a:p>
          <a:p>
            <a:pPr algn="just">
              <a:tabLst>
                <a:tab pos="628650" algn="l"/>
              </a:tabLst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644616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430" y="5100810"/>
            <a:ext cx="2577912" cy="15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практической 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25" y="2295888"/>
            <a:ext cx="8248965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/>
              <a:t>овладение навыками эффективного  эмоционального реагирования и разрешения конфликтов в профессиональной деятельности</a:t>
            </a:r>
          </a:p>
          <a:p>
            <a:pPr algn="just"/>
            <a:r>
              <a:rPr lang="ru-RU" sz="2600" dirty="0"/>
              <a:t>овладение навыками распознавания эмоций и состояний участников профессионального общения</a:t>
            </a:r>
          </a:p>
          <a:p>
            <a:pPr algn="just"/>
            <a:r>
              <a:rPr lang="ru-RU" sz="2600" dirty="0"/>
              <a:t>умение применять психологические методы и техники управления психическими состояниями в целях эффективного решения профессиональных задач</a:t>
            </a:r>
          </a:p>
          <a:p>
            <a:pPr algn="just"/>
            <a:r>
              <a:rPr lang="ru-RU" sz="2600" dirty="0"/>
              <a:t>овладение навыками </a:t>
            </a:r>
            <a:r>
              <a:rPr lang="ru-RU" sz="2600" dirty="0" err="1"/>
              <a:t>саморегуляции</a:t>
            </a:r>
            <a:r>
              <a:rPr lang="ru-RU" sz="2600" dirty="0"/>
              <a:t> является средством профилактики профессионального выгорания и профессиональной деформации юристов;</a:t>
            </a:r>
          </a:p>
          <a:p>
            <a:pPr algn="just"/>
            <a:r>
              <a:rPr lang="ru-RU" sz="2600" dirty="0"/>
              <a:t>умение владеть собой и грамотно организовывать взаимодействие за счет понимания эмоций окружающих позволяет эффективно решать профессиональные и жизненные задачи.</a:t>
            </a:r>
          </a:p>
          <a:p>
            <a:pPr algn="just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9592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</TotalTime>
  <Words>383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 Medium</vt:lpstr>
      <vt:lpstr>Symbol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Masha</cp:lastModifiedBy>
  <cp:revision>140</cp:revision>
  <dcterms:created xsi:type="dcterms:W3CDTF">2020-12-02T14:35:45Z</dcterms:created>
  <dcterms:modified xsi:type="dcterms:W3CDTF">2022-01-31T04:26:40Z</dcterms:modified>
</cp:coreProperties>
</file>